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4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2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1" r:id="rId31"/>
    <p:sldId id="280" r:id="rId32"/>
    <p:sldId id="282" r:id="rId33"/>
    <p:sldId id="283" r:id="rId34"/>
    <p:sldId id="284" r:id="rId35"/>
    <p:sldId id="285" r:id="rId36"/>
    <p:sldId id="286" r:id="rId37"/>
    <p:sldId id="287" r:id="rId38"/>
    <p:sldId id="296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19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25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0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22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182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797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23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72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34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119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10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59423-39DC-410E-8462-94CB4BE34A56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8939-E74E-4F35-A257-37CB268293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9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chool-box.ru/images/stories/pokaz/shablony-dlya-prezentaziy-1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976" y="-1"/>
            <a:ext cx="9150976" cy="686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2312" y="2696601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Съемочная аппаратура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39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260648"/>
            <a:ext cx="6876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Фотографические аппараты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132856"/>
            <a:ext cx="74888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— это распространенная и универсальная съемочная аппаратура, кото­рая используется прежде всего для съемок с самолета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2212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image3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000648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08512" y="227687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i="1" dirty="0"/>
              <a:t>1</a:t>
            </a:r>
            <a:r>
              <a:rPr lang="ru-RU" sz="3200" dirty="0"/>
              <a:t> — кассета; </a:t>
            </a:r>
            <a:endParaRPr lang="ru-RU" sz="3200" dirty="0" smtClean="0"/>
          </a:p>
          <a:p>
            <a:r>
              <a:rPr lang="ru-RU" sz="3200" i="1" dirty="0" smtClean="0"/>
              <a:t>2</a:t>
            </a:r>
            <a:r>
              <a:rPr lang="ru-RU" sz="3200" dirty="0" smtClean="0"/>
              <a:t> </a:t>
            </a:r>
            <a:r>
              <a:rPr lang="ru-RU" sz="3200" dirty="0"/>
              <a:t>— камерная часть; </a:t>
            </a:r>
            <a:endParaRPr lang="ru-RU" sz="3200" dirty="0" smtClean="0"/>
          </a:p>
          <a:p>
            <a:r>
              <a:rPr lang="ru-RU" sz="3200" i="1" dirty="0" smtClean="0"/>
              <a:t>3</a:t>
            </a:r>
            <a:r>
              <a:rPr lang="ru-RU" sz="3200" dirty="0" smtClean="0"/>
              <a:t> </a:t>
            </a:r>
            <a:r>
              <a:rPr lang="ru-RU" sz="3200" dirty="0"/>
              <a:t>— объективная часть; </a:t>
            </a:r>
            <a:endParaRPr lang="ru-RU" sz="3200" dirty="0" smtClean="0"/>
          </a:p>
          <a:p>
            <a:r>
              <a:rPr lang="ru-RU" sz="3200" i="1" dirty="0" smtClean="0"/>
              <a:t>4</a:t>
            </a:r>
            <a:r>
              <a:rPr lang="ru-RU" sz="3200" dirty="0" smtClean="0"/>
              <a:t> </a:t>
            </a:r>
            <a:r>
              <a:rPr lang="ru-RU" sz="3200" dirty="0"/>
              <a:t>— командный прибор для управления работой </a:t>
            </a:r>
            <a:r>
              <a:rPr lang="ru-RU" sz="3200" dirty="0" err="1"/>
              <a:t>аэро­фотоаппарата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88640"/>
            <a:ext cx="5530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err="1">
                <a:solidFill>
                  <a:schemeClr val="bg1"/>
                </a:solidFill>
              </a:rPr>
              <a:t>Аэрофотоаппарат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49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2178" y="0"/>
            <a:ext cx="69761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solidFill>
                  <a:schemeClr val="bg1"/>
                </a:solidFill>
              </a:rPr>
              <a:t>Для проведения аэрофотосъемок используют комплекс технических средств: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9114" y="1484784"/>
            <a:ext cx="72641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ru-RU" sz="3200" dirty="0">
                <a:solidFill>
                  <a:srgbClr val="0070C0"/>
                </a:solidFill>
              </a:rPr>
              <a:t>специализированные самолеты и вертолеты; 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200" dirty="0" err="1" smtClean="0">
                <a:solidFill>
                  <a:srgbClr val="0070C0"/>
                </a:solidFill>
              </a:rPr>
              <a:t>аэрофотоаппараты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(АФА) и фотоустановки; 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200" dirty="0" err="1" smtClean="0">
                <a:solidFill>
                  <a:srgbClr val="0070C0"/>
                </a:solidFill>
              </a:rPr>
              <a:t>аэрофотоматериалы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(аэрофотопленки: черно-белые, цветные, спектрозональные, инфракрасные и специальные); 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0070C0"/>
                </a:solidFill>
              </a:rPr>
              <a:t>наземные </a:t>
            </a:r>
            <a:r>
              <a:rPr lang="ru-RU" sz="3200" dirty="0">
                <a:solidFill>
                  <a:srgbClr val="0070C0"/>
                </a:solidFill>
              </a:rPr>
              <a:t>средства (пункты) обработки материалов АФС</a:t>
            </a:r>
          </a:p>
        </p:txBody>
      </p:sp>
    </p:spTree>
    <p:extLst>
      <p:ext uri="{BB962C8B-B14F-4D97-AF65-F5344CB8AC3E}">
        <p14:creationId xmlns:p14="http://schemas.microsoft.com/office/powerpoint/2010/main" xmlns="" val="35791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4464496" cy="534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59065" y="2540139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1- спутники </a:t>
            </a:r>
            <a:r>
              <a:rPr lang="en-US" sz="2800" dirty="0">
                <a:solidFill>
                  <a:srgbClr val="0070C0"/>
                </a:solidFill>
              </a:rPr>
              <a:t>GPS</a:t>
            </a:r>
            <a:r>
              <a:rPr lang="ru-RU" sz="2800" dirty="0">
                <a:solidFill>
                  <a:srgbClr val="0070C0"/>
                </a:solidFill>
              </a:rPr>
              <a:t> системы, </a:t>
            </a:r>
          </a:p>
          <a:p>
            <a:r>
              <a:rPr lang="ru-RU" sz="2800" dirty="0">
                <a:solidFill>
                  <a:srgbClr val="0070C0"/>
                </a:solidFill>
              </a:rPr>
              <a:t>2 – самолет аэрофотосъемщик, </a:t>
            </a:r>
          </a:p>
          <a:p>
            <a:r>
              <a:rPr lang="ru-RU" sz="2800" dirty="0">
                <a:solidFill>
                  <a:srgbClr val="0070C0"/>
                </a:solidFill>
              </a:rPr>
              <a:t>3 – наземная станция </a:t>
            </a:r>
            <a:r>
              <a:rPr lang="en-US" sz="2800" dirty="0">
                <a:solidFill>
                  <a:srgbClr val="0070C0"/>
                </a:solidFill>
              </a:rPr>
              <a:t>GPS</a:t>
            </a:r>
            <a:r>
              <a:rPr lang="ru-RU" sz="2800" dirty="0">
                <a:solidFill>
                  <a:srgbClr val="0070C0"/>
                </a:solidFill>
              </a:rPr>
              <a:t>, </a:t>
            </a:r>
          </a:p>
          <a:p>
            <a:r>
              <a:rPr lang="ru-RU" sz="2800" dirty="0">
                <a:solidFill>
                  <a:srgbClr val="0070C0"/>
                </a:solidFill>
              </a:rPr>
              <a:t>4 – передатчик канала связи с самолетом, </a:t>
            </a:r>
          </a:p>
          <a:p>
            <a:r>
              <a:rPr lang="ru-RU" sz="2800" dirty="0">
                <a:solidFill>
                  <a:srgbClr val="0070C0"/>
                </a:solidFill>
              </a:rPr>
              <a:t>5 – площадь единичного кадра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-4311"/>
            <a:ext cx="69127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</a:rPr>
              <a:t>Схема аэрофотосъемки с использованием </a:t>
            </a:r>
            <a:r>
              <a:rPr lang="en-US" sz="2200" b="1" i="1" dirty="0" smtClean="0">
                <a:solidFill>
                  <a:schemeClr val="bg1"/>
                </a:solidFill>
              </a:rPr>
              <a:t>GPS</a:t>
            </a:r>
            <a:r>
              <a:rPr lang="ru-RU" sz="2200" b="1" i="1" dirty="0" smtClean="0">
                <a:solidFill>
                  <a:schemeClr val="bg1"/>
                </a:solidFill>
              </a:rPr>
              <a:t> системы,  работающей в дифференциальном режиме</a:t>
            </a:r>
            <a:r>
              <a:rPr lang="ru-RU" sz="2200" b="1" dirty="0" smtClean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396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496" y="116632"/>
            <a:ext cx="73842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i="1" dirty="0">
                <a:solidFill>
                  <a:schemeClr val="bg1"/>
                </a:solidFill>
              </a:rPr>
              <a:t>Космические фотоаппараты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28800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70C0"/>
                </a:solidFill>
              </a:rPr>
              <a:t>являются модификациями </a:t>
            </a:r>
            <a:r>
              <a:rPr lang="ru-RU" sz="4000" b="1" i="1" dirty="0" err="1" smtClean="0">
                <a:solidFill>
                  <a:srgbClr val="0070C0"/>
                </a:solidFill>
              </a:rPr>
              <a:t>аэро­фотоаппаратов</a:t>
            </a:r>
            <a:r>
              <a:rPr lang="ru-RU" sz="4000" b="1" i="1" dirty="0" smtClean="0">
                <a:solidFill>
                  <a:srgbClr val="0070C0"/>
                </a:solidFill>
              </a:rPr>
              <a:t>. </a:t>
            </a:r>
            <a:r>
              <a:rPr lang="ru-RU" sz="4000" b="1" i="1" dirty="0">
                <a:solidFill>
                  <a:srgbClr val="0070C0"/>
                </a:solidFill>
              </a:rPr>
              <a:t>Разрешение на ме­стности космических снимков, полученных </a:t>
            </a:r>
            <a:r>
              <a:rPr lang="ru-RU" sz="4000" b="1" i="1" dirty="0" smtClean="0">
                <a:solidFill>
                  <a:srgbClr val="0070C0"/>
                </a:solidFill>
              </a:rPr>
              <a:t>этими аппаратами, </a:t>
            </a:r>
            <a:r>
              <a:rPr lang="ru-RU" sz="4000" b="1" i="1" dirty="0">
                <a:solidFill>
                  <a:srgbClr val="0070C0"/>
                </a:solidFill>
              </a:rPr>
              <a:t>со­ставляет несколько десятков метров</a:t>
            </a:r>
          </a:p>
        </p:txBody>
      </p:sp>
    </p:spTree>
    <p:extLst>
      <p:ext uri="{BB962C8B-B14F-4D97-AF65-F5344CB8AC3E}">
        <p14:creationId xmlns:p14="http://schemas.microsoft.com/office/powerpoint/2010/main" xmlns="" val="1472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Космические фотоаппараты Hasselbla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43815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502854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Этот фотоаппарат </a:t>
            </a:r>
            <a:r>
              <a:rPr lang="ru-RU" sz="2400" b="1" dirty="0" err="1">
                <a:solidFill>
                  <a:srgbClr val="0070C0"/>
                </a:solidFill>
              </a:rPr>
              <a:t>Hasselblad</a:t>
            </a:r>
            <a:r>
              <a:rPr lang="ru-RU" sz="2400" b="1" dirty="0">
                <a:solidFill>
                  <a:srgbClr val="0070C0"/>
                </a:solidFill>
              </a:rPr>
              <a:t> 500EL использовал Нил </a:t>
            </a:r>
            <a:r>
              <a:rPr lang="ru-RU" sz="2400" b="1" dirty="0" err="1">
                <a:solidFill>
                  <a:srgbClr val="0070C0"/>
                </a:solidFill>
              </a:rPr>
              <a:t>Армстронг</a:t>
            </a:r>
            <a:r>
              <a:rPr lang="ru-RU" sz="2400" b="1" dirty="0">
                <a:solidFill>
                  <a:srgbClr val="0070C0"/>
                </a:solidFill>
              </a:rPr>
              <a:t>, чтобы сфотографировать поверхность Луны в 1969 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413998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196752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В </a:t>
            </a:r>
            <a:r>
              <a:rPr lang="ru-RU" sz="3200" b="1" i="1" dirty="0">
                <a:solidFill>
                  <a:srgbClr val="C00000"/>
                </a:solidFill>
              </a:rPr>
              <a:t>оптико-электронных кадровых камерах</a:t>
            </a:r>
            <a:r>
              <a:rPr lang="ru-RU" sz="3200" b="1" i="1" dirty="0">
                <a:solidFill>
                  <a:srgbClr val="0070C0"/>
                </a:solidFill>
              </a:rPr>
              <a:t> изображение регистри­руется не фотографическим, </a:t>
            </a:r>
            <a:r>
              <a:rPr lang="ru-RU" sz="3200" b="1" i="1" dirty="0">
                <a:solidFill>
                  <a:srgbClr val="C00000"/>
                </a:solidFill>
              </a:rPr>
              <a:t>а электронным способом</a:t>
            </a:r>
            <a:r>
              <a:rPr lang="ru-RU" sz="3200" b="1" i="1" dirty="0">
                <a:solidFill>
                  <a:srgbClr val="0070C0"/>
                </a:solidFill>
              </a:rPr>
              <a:t>. Устройство электронной камеры аналогично фотографической — изображение строится объективом в центральной проекции на плоскости, но вместо кассеты с фотопленкой используется электронная система, преобразующая оптическое изображение в электрические сигналы</a:t>
            </a:r>
          </a:p>
        </p:txBody>
      </p:sp>
    </p:spTree>
    <p:extLst>
      <p:ext uri="{BB962C8B-B14F-4D97-AF65-F5344CB8AC3E}">
        <p14:creationId xmlns:p14="http://schemas.microsoft.com/office/powerpoint/2010/main" xmlns="" val="242133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48478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В цифровой электронной камере</a:t>
            </a:r>
            <a:r>
              <a:rPr lang="ru-RU" sz="3200" b="1" i="1" dirty="0">
                <a:solidFill>
                  <a:srgbClr val="0070C0"/>
                </a:solidFill>
              </a:rPr>
              <a:t>, которую все чаще называют цифровой фотокамерой, изображение местности строится на плос­кой поверхности многоэлементной матрицы приборов с зарядо­вой связью (ПЗС-матрицы). Геометрические размеры </a:t>
            </a:r>
            <a:r>
              <a:rPr lang="ru-RU" sz="3200" b="1" i="1" dirty="0" smtClean="0">
                <a:solidFill>
                  <a:srgbClr val="0070C0"/>
                </a:solidFill>
              </a:rPr>
              <a:t>ПЗС-матриц</a:t>
            </a:r>
            <a:r>
              <a:rPr lang="ru-RU" sz="3200" b="1" i="1" dirty="0">
                <a:solidFill>
                  <a:srgbClr val="0070C0"/>
                </a:solidFill>
              </a:rPr>
              <a:t>, а следовательно, кадра цифрового снимка, пока невелики — составляют несколько сантиметров</a:t>
            </a:r>
          </a:p>
        </p:txBody>
      </p:sp>
    </p:spTree>
    <p:extLst>
      <p:ext uri="{BB962C8B-B14F-4D97-AF65-F5344CB8AC3E}">
        <p14:creationId xmlns:p14="http://schemas.microsoft.com/office/powerpoint/2010/main" xmlns="" val="114087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09" y="260648"/>
            <a:ext cx="7563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i="1" dirty="0">
                <a:solidFill>
                  <a:schemeClr val="bg1"/>
                </a:solidFill>
              </a:rPr>
              <a:t>Панорамные фотоаппараты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0080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70C0"/>
                </a:solidFill>
              </a:rPr>
              <a:t>позволяют снимать поперек на­правления полета широкую полосу местности — иногда от гори­зонта до горизонта — при высоком фотографическом качестве снимков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368871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image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442" y="1412776"/>
            <a:ext cx="4468514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16632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Схема получения фотоснимка при панорамной съемке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53744" y="2660719"/>
            <a:ext cx="4266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0070C0"/>
                </a:solidFill>
              </a:rPr>
              <a:t>1 —</a:t>
            </a:r>
            <a:r>
              <a:rPr lang="ru-RU" sz="2800" dirty="0">
                <a:solidFill>
                  <a:srgbClr val="0070C0"/>
                </a:solidFill>
              </a:rPr>
              <a:t> объектив; 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i="1" dirty="0" smtClean="0">
                <a:solidFill>
                  <a:srgbClr val="0070C0"/>
                </a:solidFill>
              </a:rPr>
              <a:t>2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— экспонирующая щель; 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i="1" dirty="0" smtClean="0">
                <a:solidFill>
                  <a:srgbClr val="0070C0"/>
                </a:solidFill>
              </a:rPr>
              <a:t>3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— фотопленка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158210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7564" y="1484784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Аэрокосмические снимки получают с помощью специальной аппаратуры — съемочных систем многократного действия.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Съемочные системы отличаются </a:t>
            </a:r>
            <a:r>
              <a:rPr lang="ru-RU" sz="3200" b="1" dirty="0">
                <a:solidFill>
                  <a:srgbClr val="0070C0"/>
                </a:solidFill>
              </a:rPr>
              <a:t>по принципу действия, конструкции, назначению;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среди </a:t>
            </a:r>
            <a:r>
              <a:rPr lang="ru-RU" sz="3200" b="1" dirty="0">
                <a:solidFill>
                  <a:srgbClr val="0070C0"/>
                </a:solidFill>
              </a:rPr>
              <a:t>них </a:t>
            </a:r>
            <a:r>
              <a:rPr lang="ru-RU" sz="3200" b="1" dirty="0" smtClean="0">
                <a:solidFill>
                  <a:srgbClr val="0070C0"/>
                </a:solidFill>
              </a:rPr>
              <a:t>выделяют </a:t>
            </a:r>
            <a:r>
              <a:rPr lang="ru-RU" sz="3200" b="1" dirty="0">
                <a:solidFill>
                  <a:srgbClr val="0070C0"/>
                </a:solidFill>
              </a:rPr>
              <a:t>основные — </a:t>
            </a:r>
            <a:r>
              <a:rPr lang="ru-RU" sz="3200" b="1" dirty="0">
                <a:solidFill>
                  <a:srgbClr val="C00000"/>
                </a:solidFill>
              </a:rPr>
              <a:t>фотографические, оптико-электронные и </a:t>
            </a:r>
            <a:r>
              <a:rPr lang="ru-RU" sz="3200" b="1" dirty="0" smtClean="0">
                <a:solidFill>
                  <a:srgbClr val="C00000"/>
                </a:solidFill>
              </a:rPr>
              <a:t>радиоэлектронные</a:t>
            </a:r>
            <a:r>
              <a:rPr lang="ru-RU" sz="3200" b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4920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7380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u="sng" dirty="0">
                <a:solidFill>
                  <a:schemeClr val="bg1"/>
                </a:solidFill>
              </a:rPr>
              <a:t>Аппаратура ИК-диапазона спектра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2474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служит для построения картины теплового поля земной </a:t>
            </a:r>
            <a:r>
              <a:rPr lang="ru-RU" sz="2400" b="1" dirty="0" smtClean="0">
                <a:solidFill>
                  <a:srgbClr val="0070C0"/>
                </a:solidFill>
              </a:rPr>
              <a:t>поверхности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651" y="1955741"/>
            <a:ext cx="84249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</a:rPr>
              <a:t>Основные характеристики ИК-систем </a:t>
            </a:r>
            <a:r>
              <a:rPr lang="ru-RU" sz="2100" b="1" dirty="0" smtClean="0">
                <a:solidFill>
                  <a:srgbClr val="C00000"/>
                </a:solidFill>
              </a:rPr>
              <a:t>:</a:t>
            </a:r>
            <a:endParaRPr lang="ru-RU" sz="2100" b="1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100" b="1" dirty="0">
                <a:solidFill>
                  <a:srgbClr val="0070C0"/>
                </a:solidFill>
              </a:rPr>
              <a:t>Спектральная чувствительность системы должны быть расположена в области электромагнитного спектра, в которой атмосфера обладает хорошей прозрачностью, а наземные объекты хорошо излучают. 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100" b="1" dirty="0">
                <a:solidFill>
                  <a:srgbClr val="0070C0"/>
                </a:solidFill>
              </a:rPr>
              <a:t>ИК-система должна обладать высокой разрешающей способностью по температуре и коэффициентам излучения земных покровов.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100" b="1" dirty="0">
                <a:solidFill>
                  <a:srgbClr val="0070C0"/>
                </a:solidFill>
              </a:rPr>
              <a:t>Диаграмма направленности должна быть весьма узкой, чтобы ИК-система обладала высокой пространственной разрешающей способностью, с помощью которой можно было бы обнаружить мелкие объекты.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100" b="1" dirty="0">
                <a:solidFill>
                  <a:srgbClr val="0070C0"/>
                </a:solidFill>
              </a:rPr>
              <a:t>Динамический диапазон линейной чувствительности системы должен быть достаточен для правильной передачи тепловых контрастов на наблюдаемой местности.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4258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72954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u="sng" dirty="0">
                <a:solidFill>
                  <a:schemeClr val="bg1"/>
                </a:solidFill>
              </a:rPr>
              <a:t>Спектрометрическая аппаратура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240" y="1628800"/>
            <a:ext cx="78011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rgbClr val="0070C0"/>
                </a:solidFill>
              </a:rPr>
              <a:t>предназначена для дистанционного измерения спектрального состава излучения, отраженного или рассеянного природными объектами в видимом и ближнем ИК диапазонах спектра электромагнитного излучения с целью последующей оценки параметров состояния природной среды. </a:t>
            </a:r>
          </a:p>
        </p:txBody>
      </p:sp>
    </p:spTree>
    <p:extLst>
      <p:ext uri="{BB962C8B-B14F-4D97-AF65-F5344CB8AC3E}">
        <p14:creationId xmlns:p14="http://schemas.microsoft.com/office/powerpoint/2010/main" xmlns="" val="13856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3200" b="1" i="1" dirty="0" smtClean="0">
                <a:solidFill>
                  <a:srgbClr val="0070C0"/>
                </a:solidFill>
              </a:rPr>
              <a:t>расширение </a:t>
            </a:r>
            <a:r>
              <a:rPr lang="ru-RU" sz="3200" b="1" i="1" dirty="0">
                <a:solidFill>
                  <a:srgbClr val="0070C0"/>
                </a:solidFill>
              </a:rPr>
              <a:t>рабочего спектрального диапазона измерений;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3200" b="1" i="1" dirty="0" smtClean="0">
                <a:solidFill>
                  <a:srgbClr val="0070C0"/>
                </a:solidFill>
              </a:rPr>
              <a:t>увеличение </a:t>
            </a:r>
            <a:r>
              <a:rPr lang="ru-RU" sz="3200" b="1" i="1" dirty="0">
                <a:solidFill>
                  <a:srgbClr val="0070C0"/>
                </a:solidFill>
              </a:rPr>
              <a:t>спектрального, пространственного, временного и энергетического разрешения;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3200" b="1" i="1" dirty="0" smtClean="0">
                <a:solidFill>
                  <a:srgbClr val="0070C0"/>
                </a:solidFill>
              </a:rPr>
              <a:t>возможность </a:t>
            </a:r>
            <a:r>
              <a:rPr lang="ru-RU" sz="3200" b="1" i="1" dirty="0">
                <a:solidFill>
                  <a:srgbClr val="0070C0"/>
                </a:solidFill>
              </a:rPr>
              <a:t>получения стереоизображений;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3200" b="1" i="1" dirty="0" smtClean="0">
                <a:solidFill>
                  <a:srgbClr val="0070C0"/>
                </a:solidFill>
              </a:rPr>
              <a:t>уменьшение </a:t>
            </a:r>
            <a:r>
              <a:rPr lang="ru-RU" sz="3200" b="1" i="1" dirty="0">
                <a:solidFill>
                  <a:srgbClr val="0070C0"/>
                </a:solidFill>
              </a:rPr>
              <a:t>ошибок измерений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0"/>
            <a:ext cx="6606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Основные характеристики спектрометрической аппаратуры: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06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69616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Телевизионные системы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48729"/>
            <a:ext cx="7272808" cy="549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i="1" dirty="0" smtClean="0">
                <a:solidFill>
                  <a:srgbClr val="0070C0"/>
                </a:solidFill>
              </a:rPr>
              <a:t>являются </a:t>
            </a:r>
            <a:r>
              <a:rPr lang="ru-RU" sz="3500" b="1" i="1" dirty="0">
                <a:solidFill>
                  <a:srgbClr val="0070C0"/>
                </a:solidFill>
              </a:rPr>
              <a:t>д</a:t>
            </a:r>
            <a:r>
              <a:rPr lang="ru-RU" sz="3500" b="1" i="1" dirty="0" smtClean="0">
                <a:solidFill>
                  <a:srgbClr val="0070C0"/>
                </a:solidFill>
              </a:rPr>
              <a:t>альнейшим развитием бортовых систем, формирующих изображения. </a:t>
            </a:r>
          </a:p>
          <a:p>
            <a:pPr algn="ctr"/>
            <a:r>
              <a:rPr lang="ru-RU" sz="3500" b="1" i="1" dirty="0" smtClean="0">
                <a:solidFill>
                  <a:srgbClr val="0070C0"/>
                </a:solidFill>
              </a:rPr>
              <a:t>Это многозональные </a:t>
            </a:r>
            <a:r>
              <a:rPr lang="ru-RU" sz="3500" b="1" i="1" dirty="0">
                <a:solidFill>
                  <a:srgbClr val="0070C0"/>
                </a:solidFill>
              </a:rPr>
              <a:t>телевизионные устройства с пространственным разделением светового потока на светочувствительной поверхности преобразователя – </a:t>
            </a:r>
            <a:r>
              <a:rPr lang="ru-RU" sz="3500" b="1" i="1" dirty="0">
                <a:solidFill>
                  <a:srgbClr val="C00000"/>
                </a:solidFill>
              </a:rPr>
              <a:t>сканеры плоскости изображения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74577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84482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</a:rPr>
              <a:t>Принцип действия рассматриваемых систем основан на использовании оптико-электронного кодирования изображений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69616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</a:rPr>
              <a:t>Телевизионные системы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43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701581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rgbClr val="0070C0"/>
                </a:solidFill>
              </a:rPr>
              <a:t>Телевизионные системы можно разделить по способам построения на 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marL="571500" indent="-571500" algn="ctr">
              <a:buFont typeface="Wingdings" pitchFamily="2" charset="2"/>
              <a:buChar char="Ø"/>
            </a:pPr>
            <a:r>
              <a:rPr lang="ru-RU" sz="4400" b="1" i="1" dirty="0" smtClean="0">
                <a:solidFill>
                  <a:srgbClr val="C00000"/>
                </a:solidFill>
              </a:rPr>
              <a:t>однокадровые 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ru-RU" sz="4400" b="1" i="1" dirty="0" smtClean="0">
                <a:solidFill>
                  <a:srgbClr val="C00000"/>
                </a:solidFill>
              </a:rPr>
              <a:t>многокадровые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38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3836" y="1791980"/>
            <a:ext cx="69404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Во-первых</a:t>
            </a:r>
            <a:r>
              <a:rPr lang="ru-RU" sz="2400" b="1" i="1" dirty="0">
                <a:solidFill>
                  <a:srgbClr val="0070C0"/>
                </a:solidFill>
              </a:rPr>
              <a:t>, видеосигнал передается как величина напряжения, что допускает возможность дальнейших электронно-числовых преобразований.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Во-вторых</a:t>
            </a:r>
            <a:r>
              <a:rPr lang="ru-RU" sz="2400" b="1" i="1" dirty="0">
                <a:solidFill>
                  <a:srgbClr val="0070C0"/>
                </a:solidFill>
              </a:rPr>
              <a:t>, при съемке изображение может быть сразу передано на Землю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268760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</a:rPr>
              <a:t>реимущества телевизионных систем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293096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Недостатком</a:t>
            </a:r>
            <a:r>
              <a:rPr lang="ru-RU" sz="2800" b="1" i="1" dirty="0">
                <a:solidFill>
                  <a:srgbClr val="0070C0"/>
                </a:solidFill>
              </a:rPr>
              <a:t> известных телевизионных систем является низкое пространственное разрешение по сравнению с фотографическими системами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221070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3848" y="314792"/>
            <a:ext cx="7332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600" b="1" i="1" dirty="0">
                <a:solidFill>
                  <a:schemeClr val="bg1"/>
                </a:solidFill>
              </a:rPr>
              <a:t>Лазерно-локационная аппаратура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70C0"/>
                </a:solidFill>
              </a:rPr>
              <a:t>используются </a:t>
            </a:r>
            <a:r>
              <a:rPr lang="ru-RU" sz="2400" b="1" i="1" dirty="0">
                <a:solidFill>
                  <a:srgbClr val="0070C0"/>
                </a:solidFill>
              </a:rPr>
              <a:t>для измерения концентраций основных и малых составляющих атмосферы, что необходимо для контроля техногенных загрязнений природной </a:t>
            </a:r>
            <a:r>
              <a:rPr lang="ru-RU" sz="2400" b="1" i="1" dirty="0" smtClean="0">
                <a:solidFill>
                  <a:srgbClr val="0070C0"/>
                </a:solidFill>
              </a:rPr>
              <a:t>среды;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70C0"/>
                </a:solidFill>
              </a:rPr>
              <a:t>позволяют измерить термические, структурные и динамические характеристики как атмосферы, так и гидросферы;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70C0"/>
                </a:solidFill>
              </a:rPr>
              <a:t>регистрируют пороговые концентрации определенных веществ, что требуется для систем аварийного предупреждения;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70C0"/>
                </a:solidFill>
              </a:rPr>
              <a:t>системы мобильного размещения позволяют картографировать рассеивание сточных шлейфов, распознавать изображения таких объектов зондирования как нефтяные пятна.</a:t>
            </a:r>
          </a:p>
          <a:p>
            <a:pPr algn="ctr"/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68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1340768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Лазерно-локационная аппаратура устанавливается на наземных площадках и на подвижных объектах: вертолетах, самолетах, спутниках.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Лазерное </a:t>
            </a:r>
            <a:r>
              <a:rPr lang="ru-RU" sz="2800" b="1" i="1" dirty="0">
                <a:solidFill>
                  <a:srgbClr val="0070C0"/>
                </a:solidFill>
              </a:rPr>
              <a:t>дистанционное зондирование относится к классу систем активного зондирования. Эти системы обозначают термином «</a:t>
            </a:r>
            <a:r>
              <a:rPr lang="ru-RU" sz="2800" b="1" i="1" dirty="0" err="1">
                <a:solidFill>
                  <a:srgbClr val="0070C0"/>
                </a:solidFill>
              </a:rPr>
              <a:t>лидары</a:t>
            </a:r>
            <a:r>
              <a:rPr lang="ru-RU" sz="2800" b="1" i="1" dirty="0">
                <a:solidFill>
                  <a:srgbClr val="0070C0"/>
                </a:solidFill>
              </a:rPr>
              <a:t>».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Они </a:t>
            </a:r>
            <a:r>
              <a:rPr lang="ru-RU" sz="2800" b="1" i="1" dirty="0">
                <a:solidFill>
                  <a:srgbClr val="0070C0"/>
                </a:solidFill>
              </a:rPr>
              <a:t>состоят из </a:t>
            </a:r>
            <a:r>
              <a:rPr lang="ru-RU" sz="2800" b="1" i="1" dirty="0">
                <a:solidFill>
                  <a:srgbClr val="C00000"/>
                </a:solidFill>
              </a:rPr>
              <a:t>передатчика, приемника, блока обработки данных и синхронизации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92717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332656"/>
            <a:ext cx="6868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СВЧ-радиометрическая аппаратура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132856"/>
            <a:ext cx="729909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Методы сверхвысокочастотной радиометрии основаны на приеме собственного электромагнитного излучения земной (водной) поверхности на сверхвысоких частотах (СВЧ), т.е. в диапазоне от миллиметровых до дециметровых длин волн.</a:t>
            </a:r>
          </a:p>
        </p:txBody>
      </p:sp>
    </p:spTree>
    <p:extLst>
      <p:ext uri="{BB962C8B-B14F-4D97-AF65-F5344CB8AC3E}">
        <p14:creationId xmlns:p14="http://schemas.microsoft.com/office/powerpoint/2010/main" xmlns="" val="417633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292/926158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934" y="0"/>
            <a:ext cx="91559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Аэросъемочные носители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72816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При дистанционных исследованиях природной среды используются несколько типов аэросъемочных носителей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79351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287" y="1772816"/>
            <a:ext cx="3822772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8864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</a:rPr>
              <a:t>Определение влажности почвы СВЧ радиометрическим методом с </a:t>
            </a:r>
            <a:r>
              <a:rPr lang="ru-RU" sz="2400" b="1" i="1" dirty="0" smtClean="0">
                <a:solidFill>
                  <a:schemeClr val="bg1"/>
                </a:solidFill>
              </a:rPr>
              <a:t>борта </a:t>
            </a:r>
            <a:r>
              <a:rPr lang="ru-RU" sz="2400" b="1" i="1" dirty="0">
                <a:solidFill>
                  <a:schemeClr val="bg1"/>
                </a:solidFill>
              </a:rPr>
              <a:t>вертолета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91059" y="236668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1 – пространственные вариации коэффициента излучения Х, обусловленные различными источниками увлажнения земной </a:t>
            </a:r>
            <a:r>
              <a:rPr lang="ru-RU" sz="2400" b="1" i="1" dirty="0" smtClean="0">
                <a:solidFill>
                  <a:srgbClr val="0070C0"/>
                </a:solidFill>
              </a:rPr>
              <a:t>поверхности </a:t>
            </a:r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>
                <a:solidFill>
                  <a:srgbClr val="0070C0"/>
                </a:solidFill>
              </a:rPr>
              <a:t>2 – соответствующие вариации влажности </a:t>
            </a:r>
            <a:r>
              <a:rPr lang="en-US" sz="2400" b="1" i="1" dirty="0">
                <a:solidFill>
                  <a:srgbClr val="0070C0"/>
                </a:solidFill>
              </a:rPr>
              <a:t>W</a:t>
            </a:r>
            <a:r>
              <a:rPr lang="ru-RU" sz="2400" b="1" i="1" dirty="0">
                <a:solidFill>
                  <a:srgbClr val="0070C0"/>
                </a:solidFill>
              </a:rPr>
              <a:t>% </a:t>
            </a:r>
          </a:p>
        </p:txBody>
      </p:sp>
    </p:spTree>
    <p:extLst>
      <p:ext uri="{BB962C8B-B14F-4D97-AF65-F5344CB8AC3E}">
        <p14:creationId xmlns:p14="http://schemas.microsoft.com/office/powerpoint/2010/main" xmlns="" val="227833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268760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Практическое применение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СВЧ-радиометрические </a:t>
            </a:r>
            <a:r>
              <a:rPr lang="ru-RU" sz="3200" b="1" i="1" dirty="0">
                <a:solidFill>
                  <a:srgbClr val="0070C0"/>
                </a:solidFill>
              </a:rPr>
              <a:t>методы зондирования нашли для дистанционного определения запасов продуктивной влаги в </a:t>
            </a:r>
            <a:r>
              <a:rPr lang="ru-RU" sz="3200" b="1" i="1" dirty="0" smtClean="0">
                <a:solidFill>
                  <a:srgbClr val="0070C0"/>
                </a:solidFill>
              </a:rPr>
              <a:t>почве.</a:t>
            </a:r>
          </a:p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 Радиометрическую аппаратуру дециметрового, сантиметрового и миллиметрового диапазона радиоволн устанавливают как на авиационные, так и космические носители</a:t>
            </a:r>
          </a:p>
        </p:txBody>
      </p:sp>
    </p:spTree>
    <p:extLst>
      <p:ext uri="{BB962C8B-B14F-4D97-AF65-F5344CB8AC3E}">
        <p14:creationId xmlns:p14="http://schemas.microsoft.com/office/powerpoint/2010/main" xmlns="" val="14287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1663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bg1"/>
                </a:solidFill>
              </a:rPr>
              <a:t>Радиолокационные станции </a:t>
            </a:r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бокового </a:t>
            </a:r>
            <a:r>
              <a:rPr lang="ru-RU" sz="2800" b="1" i="1" dirty="0">
                <a:solidFill>
                  <a:schemeClr val="bg1"/>
                </a:solidFill>
              </a:rPr>
              <a:t>обзора (РЛС БО)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826" y="2636912"/>
            <a:ext cx="7398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находят </a:t>
            </a:r>
            <a:r>
              <a:rPr lang="ru-RU" sz="3600" b="1" i="1" dirty="0">
                <a:solidFill>
                  <a:srgbClr val="0070C0"/>
                </a:solidFill>
              </a:rPr>
              <a:t>широкое применение для решения задач воздушной разведки, изучения и картографирования природной </a:t>
            </a:r>
            <a:r>
              <a:rPr lang="ru-RU" sz="3600" b="1" i="1" dirty="0" smtClean="0">
                <a:solidFill>
                  <a:srgbClr val="0070C0"/>
                </a:solidFill>
              </a:rPr>
              <a:t>среды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38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3503" y="1268760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i="1" dirty="0">
                <a:solidFill>
                  <a:srgbClr val="0070C0"/>
                </a:solidFill>
              </a:rPr>
              <a:t>Радиолокационные сигналы получаются следующими методами: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b="1" i="1" dirty="0">
                <a:solidFill>
                  <a:srgbClr val="0070C0"/>
                </a:solidFill>
              </a:rPr>
              <a:t>активной радиолокацией, основанной на облучении цели радиоизлучением и приема отраженных радиоволн; </a:t>
            </a:r>
            <a:endParaRPr lang="ru-RU" sz="2600" b="1" i="1" dirty="0" smtClean="0">
              <a:solidFill>
                <a:srgbClr val="0070C0"/>
              </a:solidFill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70C0"/>
                </a:solidFill>
              </a:rPr>
              <a:t>информацию </a:t>
            </a:r>
            <a:r>
              <a:rPr lang="ru-RU" sz="2600" b="1" i="1" dirty="0">
                <a:solidFill>
                  <a:srgbClr val="0070C0"/>
                </a:solidFill>
              </a:rPr>
              <a:t>о свойствах цели несет отраженный сигнал;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b="1" i="1" dirty="0">
                <a:solidFill>
                  <a:srgbClr val="0070C0"/>
                </a:solidFill>
              </a:rPr>
              <a:t>активного ответа, основанного на получении от цели сигнала от установленного на цели ретранслятора (ответчика);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600" b="1" i="1" dirty="0">
                <a:solidFill>
                  <a:srgbClr val="0070C0"/>
                </a:solidFill>
              </a:rPr>
              <a:t>пассивной радиолокации, заключающейся в приеме сигналов собственного излучения цели (объектов).</a:t>
            </a:r>
          </a:p>
        </p:txBody>
      </p:sp>
    </p:spTree>
    <p:extLst>
      <p:ext uri="{BB962C8B-B14F-4D97-AF65-F5344CB8AC3E}">
        <p14:creationId xmlns:p14="http://schemas.microsoft.com/office/powerpoint/2010/main" xmlns="" val="983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Радиолокационные </a:t>
            </a:r>
            <a:r>
              <a:rPr lang="ru-RU" sz="2400" b="1" dirty="0">
                <a:solidFill>
                  <a:schemeClr val="bg1"/>
                </a:solidFill>
              </a:rPr>
              <a:t>ДЗ широко применяют для решения ряда задач в области: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7808" y="1628800"/>
            <a:ext cx="7110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2400" b="1" i="1" dirty="0">
                <a:solidFill>
                  <a:srgbClr val="0070C0"/>
                </a:solidFill>
              </a:rPr>
              <a:t>тематического картографирования особенно труднодоступных районов;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2400" b="1" i="1" dirty="0">
                <a:solidFill>
                  <a:srgbClr val="0070C0"/>
                </a:solidFill>
              </a:rPr>
              <a:t>геодезических изысканий;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2400" b="1" i="1" dirty="0">
                <a:solidFill>
                  <a:srgbClr val="0070C0"/>
                </a:solidFill>
              </a:rPr>
              <a:t>геологических исследований при составлении и обновлении структурных карт на больших территориях;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2400" b="1" i="1" dirty="0">
                <a:solidFill>
                  <a:srgbClr val="0070C0"/>
                </a:solidFill>
              </a:rPr>
              <a:t>сельского хозяйства для создания карт распределения посевов, почв, карт землепользования;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400" b="1" i="1" dirty="0">
                <a:solidFill>
                  <a:srgbClr val="0070C0"/>
                </a:solidFill>
              </a:rPr>
              <a:t>для ледовой разведки с целью получения данных местоположения льдов, разрывов между ними, границ наводнений и береговой линии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5826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image4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5356724" cy="49685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116632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Двусторонняя съемка ме­стности радиолокатором бокового обзора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61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116632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Сканеры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72816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70C0"/>
                </a:solidFill>
              </a:rPr>
              <a:t>При сканерной съемке изображение местности получают в виде непрерывной полосы, состоящей из строк </a:t>
            </a:r>
            <a:r>
              <a:rPr lang="ru-RU" sz="3600" b="1" i="1" dirty="0">
                <a:solidFill>
                  <a:srgbClr val="C00000"/>
                </a:solidFill>
              </a:rPr>
              <a:t>(сканов), </a:t>
            </a:r>
            <a:r>
              <a:rPr lang="ru-RU" sz="3600" b="1" i="1" dirty="0">
                <a:solidFill>
                  <a:srgbClr val="0070C0"/>
                </a:solidFill>
              </a:rPr>
              <a:t>которые, в свою очередь, состоят из отдельных элементов </a:t>
            </a:r>
            <a:r>
              <a:rPr lang="ru-RU" sz="3600" b="1" i="1" dirty="0">
                <a:solidFill>
                  <a:srgbClr val="C00000"/>
                </a:solidFill>
              </a:rPr>
              <a:t>(пикселов).</a:t>
            </a:r>
          </a:p>
        </p:txBody>
      </p:sp>
    </p:spTree>
    <p:extLst>
      <p:ext uri="{BB962C8B-B14F-4D97-AF65-F5344CB8AC3E}">
        <p14:creationId xmlns:p14="http://schemas.microsoft.com/office/powerpoint/2010/main" xmlns="" val="224311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4536504" cy="545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260648"/>
            <a:ext cx="64597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Принцип сканерной съемки</a:t>
            </a:r>
          </a:p>
        </p:txBody>
      </p:sp>
    </p:spTree>
    <p:extLst>
      <p:ext uri="{BB962C8B-B14F-4D97-AF65-F5344CB8AC3E}">
        <p14:creationId xmlns:p14="http://schemas.microsoft.com/office/powerpoint/2010/main" xmlns="" val="140494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260648"/>
            <a:ext cx="64597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Принцип сканерной съемки</a:t>
            </a:r>
          </a:p>
        </p:txBody>
      </p:sp>
      <p:pic>
        <p:nvPicPr>
          <p:cNvPr id="4" name="Рисунок 3" descr="http://gis.fintechsoft.jino.ru/webreport/img/1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655272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5015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54728" y="260648"/>
            <a:ext cx="76607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Важные характеристики сканера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6424" y="1670804"/>
            <a:ext cx="7411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3600" b="1" dirty="0">
                <a:solidFill>
                  <a:srgbClr val="0070C0"/>
                </a:solidFill>
              </a:rPr>
              <a:t>угол сканирования (обзора) 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</a:rPr>
              <a:t>мгновенный </a:t>
            </a:r>
            <a:r>
              <a:rPr lang="ru-RU" sz="3600" b="1" dirty="0">
                <a:solidFill>
                  <a:srgbClr val="0070C0"/>
                </a:solidFill>
              </a:rPr>
              <a:t>(соответствующий одному элементу) угол зрения</a:t>
            </a:r>
            <a:r>
              <a:rPr lang="ru-RU" sz="3600" b="1" dirty="0" smtClean="0">
                <a:solidFill>
                  <a:srgbClr val="0070C0"/>
                </a:solidFill>
              </a:rPr>
              <a:t>,</a:t>
            </a:r>
          </a:p>
          <a:p>
            <a:endParaRPr lang="ru-RU" sz="3600" b="1" dirty="0">
              <a:solidFill>
                <a:srgbClr val="0070C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>
                <a:solidFill>
                  <a:srgbClr val="0070C0"/>
                </a:solidFill>
              </a:rPr>
              <a:t>которые определяют соответственно ширину полосы съемки и пространственное разрешение на местности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00117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neta-oblepihi.ru/wp-content/uploads/2010/05/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54" y="1494"/>
            <a:ext cx="9132346" cy="685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980728"/>
            <a:ext cx="60486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</a:rPr>
              <a:t>Легкий тип самолета 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pPr algn="ctr"/>
            <a:endParaRPr lang="ru-RU" sz="2800" dirty="0"/>
          </a:p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предназначен </a:t>
            </a:r>
            <a:r>
              <a:rPr lang="ru-RU" sz="2800" b="1" dirty="0">
                <a:solidFill>
                  <a:srgbClr val="00B0F0"/>
                </a:solidFill>
              </a:rPr>
              <a:t>в основном для крупномасштабной аэрофотосъемки на ограниченных участках в целях </a:t>
            </a:r>
            <a:r>
              <a:rPr lang="ru-RU" sz="2800" b="1" dirty="0" err="1">
                <a:solidFill>
                  <a:srgbClr val="00B0F0"/>
                </a:solidFill>
              </a:rPr>
              <a:t>лесо</a:t>
            </a:r>
            <a:r>
              <a:rPr lang="ru-RU" sz="2800" b="1" dirty="0">
                <a:solidFill>
                  <a:srgbClr val="00B0F0"/>
                </a:solidFill>
              </a:rPr>
              <a:t>- и землеустройства, </a:t>
            </a:r>
            <a:r>
              <a:rPr lang="ru-RU" sz="2800" b="1" dirty="0" err="1">
                <a:solidFill>
                  <a:srgbClr val="00B0F0"/>
                </a:solidFill>
              </a:rPr>
              <a:t>геоэкологического</a:t>
            </a:r>
            <a:r>
              <a:rPr lang="ru-RU" sz="2800" b="1" dirty="0">
                <a:solidFill>
                  <a:srgbClr val="00B0F0"/>
                </a:solidFill>
              </a:rPr>
              <a:t> картографирования, выполнения поисково-съемочных 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и </a:t>
            </a:r>
            <a:r>
              <a:rPr lang="ru-RU" sz="2800" b="1" dirty="0">
                <a:solidFill>
                  <a:srgbClr val="00B0F0"/>
                </a:solidFill>
              </a:rPr>
              <a:t>патрульных маршрутов.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0182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7051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Разновидности сканеров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3200" b="1" i="1" dirty="0" smtClean="0">
                <a:solidFill>
                  <a:srgbClr val="C00000"/>
                </a:solidFill>
              </a:rPr>
              <a:t>Сканирующие радиометры (фотометры,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видеоспектрометры</a:t>
            </a:r>
            <a:r>
              <a:rPr lang="ru-RU" sz="3200" b="1" i="1" dirty="0" smtClean="0">
                <a:solidFill>
                  <a:srgbClr val="C00000"/>
                </a:solidFill>
              </a:rPr>
              <a:t>) </a:t>
            </a:r>
            <a:r>
              <a:rPr lang="ru-RU" sz="3200" b="1" i="1" dirty="0" smtClean="0">
                <a:solidFill>
                  <a:srgbClr val="0070C0"/>
                </a:solidFill>
              </a:rPr>
              <a:t>- не </a:t>
            </a:r>
            <a:r>
              <a:rPr lang="ru-RU" sz="3200" b="1" i="1" dirty="0">
                <a:solidFill>
                  <a:srgbClr val="0070C0"/>
                </a:solidFill>
              </a:rPr>
              <a:t>только получают снимки, но и измеряют интенсивность излуче­ния, зарегистрированного в пределах каждого пиксела.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В </a:t>
            </a:r>
            <a:r>
              <a:rPr lang="ru-RU" sz="3200" b="1" i="1" dirty="0">
                <a:solidFill>
                  <a:srgbClr val="0070C0"/>
                </a:solidFill>
              </a:rPr>
              <a:t>зависимости от движения сканирующего луча — по плоскости или образующей конуса — сканеры делят на </a:t>
            </a:r>
            <a:r>
              <a:rPr lang="ru-RU" sz="3200" b="1" i="1" dirty="0">
                <a:solidFill>
                  <a:srgbClr val="C00000"/>
                </a:solidFill>
              </a:rPr>
              <a:t>линейные и конические</a:t>
            </a:r>
            <a:r>
              <a:rPr lang="ru-RU" sz="3200" b="1" i="1" dirty="0">
                <a:solidFill>
                  <a:srgbClr val="0070C0"/>
                </a:solidFill>
              </a:rPr>
              <a:t>. </a:t>
            </a:r>
            <a:endParaRPr lang="ru-RU" sz="3200" b="1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86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7051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Разновидности сканеров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28800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2. </a:t>
            </a:r>
            <a:r>
              <a:rPr lang="ru-RU" sz="2800" b="1" i="1" dirty="0" smtClean="0">
                <a:solidFill>
                  <a:srgbClr val="C00000"/>
                </a:solidFill>
              </a:rPr>
              <a:t>Оптико-электронные сканеры </a:t>
            </a:r>
            <a:r>
              <a:rPr lang="ru-RU" sz="2800" b="1" i="1" dirty="0" smtClean="0">
                <a:solidFill>
                  <a:srgbClr val="0070C0"/>
                </a:solidFill>
              </a:rPr>
              <a:t>– 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ис­пользуются </a:t>
            </a:r>
            <a:r>
              <a:rPr lang="ru-RU" sz="2800" b="1" i="1" dirty="0">
                <a:solidFill>
                  <a:srgbClr val="0070C0"/>
                </a:solidFill>
              </a:rPr>
              <a:t>приборы с зарядовой связью в виде ПЗС-линейки, которая устанавливается поперек направления движения </a:t>
            </a:r>
            <a:r>
              <a:rPr lang="ru-RU" sz="2800" b="1" i="1" dirty="0" smtClean="0">
                <a:solidFill>
                  <a:srgbClr val="0070C0"/>
                </a:solidFill>
              </a:rPr>
              <a:t>спутни­ка. </a:t>
            </a:r>
            <a:endParaRPr lang="ru-RU" sz="2800" b="1" i="1" dirty="0">
              <a:solidFill>
                <a:srgbClr val="0070C0"/>
              </a:solidFill>
            </a:endParaRPr>
          </a:p>
          <a:p>
            <a:pPr algn="ctr"/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У </a:t>
            </a:r>
            <a:r>
              <a:rPr lang="ru-RU" sz="2800" b="1" i="1" dirty="0">
                <a:solidFill>
                  <a:srgbClr val="0070C0"/>
                </a:solidFill>
              </a:rPr>
              <a:t>оптико-электронного сканера в отличие от опти­ко-механического отсутствуют подвижные элементы, которые связаны колеблющимся зеркалом. Он более прост в устройстве и надежен в работе.</a:t>
            </a:r>
          </a:p>
        </p:txBody>
      </p:sp>
    </p:spTree>
    <p:extLst>
      <p:ext uri="{BB962C8B-B14F-4D97-AF65-F5344CB8AC3E}">
        <p14:creationId xmlns:p14="http://schemas.microsoft.com/office/powerpoint/2010/main" xmlns="" val="418431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7051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Разновидности сканеров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5083" y="1916832"/>
            <a:ext cx="71355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3. Многозональные сканеры </a:t>
            </a:r>
            <a:r>
              <a:rPr lang="ru-RU" sz="2800" b="1" i="1" dirty="0" smtClean="0">
                <a:solidFill>
                  <a:srgbClr val="0070C0"/>
                </a:solidFill>
              </a:rPr>
              <a:t>-  для 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одновременного </a:t>
            </a:r>
            <a:r>
              <a:rPr lang="ru-RU" sz="2800" b="1" i="1" dirty="0">
                <a:solidFill>
                  <a:srgbClr val="0070C0"/>
                </a:solidFill>
              </a:rPr>
              <a:t>получения снимков в нескольких спектральных </a:t>
            </a:r>
            <a:r>
              <a:rPr lang="ru-RU" sz="2800" b="1" i="1" dirty="0" smtClean="0">
                <a:solidFill>
                  <a:srgbClr val="0070C0"/>
                </a:solidFill>
              </a:rPr>
              <a:t>зонах. </a:t>
            </a:r>
          </a:p>
          <a:p>
            <a:pPr algn="ctr"/>
            <a:endParaRPr lang="ru-RU" sz="2800" b="1" i="1" dirty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Число </a:t>
            </a:r>
            <a:r>
              <a:rPr lang="ru-RU" sz="2800" b="1" i="1" dirty="0">
                <a:solidFill>
                  <a:srgbClr val="0070C0"/>
                </a:solidFill>
              </a:rPr>
              <a:t>приемников, их тип (спектральная чувствительность) устанавли­ваются в соответствии с количеством и шириной спектральных зон, в которых работает многозональный сканер.</a:t>
            </a:r>
          </a:p>
        </p:txBody>
      </p:sp>
    </p:spTree>
    <p:extLst>
      <p:ext uri="{BB962C8B-B14F-4D97-AF65-F5344CB8AC3E}">
        <p14:creationId xmlns:p14="http://schemas.microsoft.com/office/powerpoint/2010/main" xmlns="" val="38307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7051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Разновидности сканеров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78332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4.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Гиперспектралъный</a:t>
            </a:r>
            <a:r>
              <a:rPr lang="ru-RU" sz="2800" b="1" i="1" dirty="0" smtClean="0">
                <a:solidFill>
                  <a:srgbClr val="C00000"/>
                </a:solidFill>
              </a:rPr>
              <a:t> оптико-электронный сканер </a:t>
            </a:r>
            <a:r>
              <a:rPr lang="ru-RU" sz="2800" b="1" i="1" dirty="0" smtClean="0">
                <a:solidFill>
                  <a:srgbClr val="0070C0"/>
                </a:solidFill>
              </a:rPr>
              <a:t>- видимое</a:t>
            </a:r>
            <a:r>
              <a:rPr lang="ru-RU" sz="2800" b="1" i="1" dirty="0">
                <a:solidFill>
                  <a:srgbClr val="0070C0"/>
                </a:solidFill>
              </a:rPr>
              <a:t>, среднее инфракрасное и тепловое излучения регистри­руются детекторами трех прямоугольных </a:t>
            </a:r>
            <a:r>
              <a:rPr lang="ru-RU" sz="2800" b="1" i="1" dirty="0" smtClean="0">
                <a:solidFill>
                  <a:srgbClr val="0070C0"/>
                </a:solidFill>
              </a:rPr>
              <a:t>ПЗС-матриц. 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Общее </a:t>
            </a:r>
            <a:r>
              <a:rPr lang="ru-RU" sz="2800" b="1" i="1" dirty="0">
                <a:solidFill>
                  <a:srgbClr val="0070C0"/>
                </a:solidFill>
              </a:rPr>
              <a:t>число зональных снимков, получаемых </a:t>
            </a:r>
            <a:r>
              <a:rPr lang="ru-RU" sz="2800" b="1" i="1" dirty="0" err="1">
                <a:solidFill>
                  <a:srgbClr val="0070C0"/>
                </a:solidFill>
              </a:rPr>
              <a:t>гиперспектральным</a:t>
            </a:r>
            <a:r>
              <a:rPr lang="ru-RU" sz="2800" b="1" i="1" dirty="0">
                <a:solidFill>
                  <a:srgbClr val="0070C0"/>
                </a:solidFill>
              </a:rPr>
              <a:t> сканером, может достигать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не­скольких </a:t>
            </a:r>
            <a:r>
              <a:rPr lang="ru-RU" sz="2800" b="1" i="1" dirty="0">
                <a:solidFill>
                  <a:srgbClr val="0070C0"/>
                </a:solidFill>
              </a:rPr>
              <a:t>сотен</a:t>
            </a:r>
          </a:p>
        </p:txBody>
      </p:sp>
    </p:spTree>
    <p:extLst>
      <p:ext uri="{BB962C8B-B14F-4D97-AF65-F5344CB8AC3E}">
        <p14:creationId xmlns:p14="http://schemas.microsoft.com/office/powerpoint/2010/main" xmlns="" val="287065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7051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Разновидности сканеров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6123" y="2564904"/>
            <a:ext cx="77702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5.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Тепловизор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</a:rPr>
              <a:t>– специальный сканер; с его помощью при </a:t>
            </a:r>
            <a:r>
              <a:rPr lang="ru-RU" sz="3200" b="1" i="1" dirty="0">
                <a:solidFill>
                  <a:srgbClr val="0070C0"/>
                </a:solidFill>
              </a:rPr>
              <a:t>тепловой инфракрасной съемке снимки получают </a:t>
            </a:r>
            <a:r>
              <a:rPr lang="ru-RU" sz="3200" b="1" i="1" dirty="0" smtClean="0">
                <a:solidFill>
                  <a:srgbClr val="0070C0"/>
                </a:solidFill>
              </a:rPr>
              <a:t>снимки с </a:t>
            </a:r>
            <a:r>
              <a:rPr lang="ru-RU" sz="3200" b="1" i="1" dirty="0">
                <a:solidFill>
                  <a:srgbClr val="0070C0"/>
                </a:solidFill>
              </a:rPr>
              <a:t>порогом темпера­турной чувствительности 0,1 —0,5 °</a:t>
            </a:r>
            <a:r>
              <a:rPr lang="ru-RU" sz="3200" b="1" i="1" dirty="0" smtClean="0">
                <a:solidFill>
                  <a:srgbClr val="0070C0"/>
                </a:solidFill>
              </a:rPr>
              <a:t>С</a:t>
            </a:r>
            <a:r>
              <a:rPr lang="ru-RU" sz="3200" b="1" i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9225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7051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Разновидности сканеров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6. Радиометры – микроволновые сканеры </a:t>
            </a:r>
            <a:r>
              <a:rPr lang="ru-RU" sz="2800" b="1" i="1" dirty="0" smtClean="0">
                <a:solidFill>
                  <a:srgbClr val="0070C0"/>
                </a:solidFill>
              </a:rPr>
              <a:t>для </a:t>
            </a:r>
            <a:r>
              <a:rPr lang="ru-RU" sz="2800" b="1" i="1" dirty="0">
                <a:solidFill>
                  <a:srgbClr val="0070C0"/>
                </a:solidFill>
              </a:rPr>
              <a:t>пассивной съемки в микроволновом </a:t>
            </a:r>
            <a:r>
              <a:rPr lang="ru-RU" sz="2800" b="1" i="1" dirty="0" smtClean="0">
                <a:solidFill>
                  <a:srgbClr val="0070C0"/>
                </a:solidFill>
              </a:rPr>
              <a:t>диапазоне.</a:t>
            </a:r>
          </a:p>
          <a:p>
            <a:pPr algn="ctr"/>
            <a:endParaRPr lang="ru-RU" sz="2800" b="1" i="1" dirty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>
                <a:solidFill>
                  <a:srgbClr val="0070C0"/>
                </a:solidFill>
              </a:rPr>
              <a:t>Космические микроволновые радиомет­ры позволяют получать радиотепловые снимки пока с невысоким (в несколько километров) пространственным разрешением, ко­торое тем лучше, чем длиннее антенна.</a:t>
            </a:r>
          </a:p>
        </p:txBody>
      </p:sp>
    </p:spTree>
    <p:extLst>
      <p:ext uri="{BB962C8B-B14F-4D97-AF65-F5344CB8AC3E}">
        <p14:creationId xmlns:p14="http://schemas.microsoft.com/office/powerpoint/2010/main" xmlns="" val="34083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voyrebenok.ru/images/presentation/sad/m/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07904" y="188640"/>
            <a:ext cx="52565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3399"/>
                </a:solidFill>
              </a:rPr>
              <a:t>Средний тип </a:t>
            </a:r>
            <a:endParaRPr lang="ru-RU" sz="2800" b="1" i="1" dirty="0" smtClean="0">
              <a:solidFill>
                <a:srgbClr val="FF3399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служит </a:t>
            </a:r>
            <a:r>
              <a:rPr lang="ru-RU" sz="2800" b="1" dirty="0">
                <a:solidFill>
                  <a:srgbClr val="00B050"/>
                </a:solidFill>
              </a:rPr>
              <a:t>для выполнения полетов на средних (и относительно малых) высотах с применением, в основном, оптических и некоторых радиофизических методов и средств ДЗ на ограниченных по площади или протяженности тестовых участках для решения опытно-производственных задач</a:t>
            </a:r>
          </a:p>
        </p:txBody>
      </p:sp>
    </p:spTree>
    <p:extLst>
      <p:ext uri="{BB962C8B-B14F-4D97-AF65-F5344CB8AC3E}">
        <p14:creationId xmlns:p14="http://schemas.microsoft.com/office/powerpoint/2010/main" xmlns="" val="229493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alanti.ru/images/product_images/popup_images/118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38" t="8864" b="13642"/>
          <a:stretch/>
        </p:blipFill>
        <p:spPr bwMode="auto">
          <a:xfrm>
            <a:off x="2632364" y="3438322"/>
            <a:ext cx="6511636" cy="344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70C0"/>
                </a:solidFill>
              </a:rPr>
              <a:t>Тяжелый тип – (самолет-лаборатория) </a:t>
            </a:r>
            <a:r>
              <a:rPr lang="ru-RU" sz="3600" dirty="0">
                <a:solidFill>
                  <a:srgbClr val="00B050"/>
                </a:solidFill>
              </a:rPr>
              <a:t>рассчитан на практическое решение всех научно-технических задач, стоящих перед авиационными средствами в общем комплексе аэрокосмических </a:t>
            </a:r>
            <a:r>
              <a:rPr lang="ru-RU" sz="3600" dirty="0" smtClean="0">
                <a:solidFill>
                  <a:srgbClr val="00B050"/>
                </a:solidFill>
              </a:rPr>
              <a:t>исследований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38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dmashkova.ru/images/cms/data/fe350fa40b5d3221a643c624ec393b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7453461" cy="495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6520" y="4797152"/>
            <a:ext cx="7989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Высотный тип – (самолет-лаборатория) </a:t>
            </a:r>
            <a:endParaRPr lang="ru-RU" sz="2800" b="1" i="1" dirty="0" smtClean="0">
              <a:solidFill>
                <a:srgbClr val="00B050"/>
              </a:solidFill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должен </a:t>
            </a:r>
            <a:r>
              <a:rPr lang="ru-RU" sz="2800" dirty="0">
                <a:solidFill>
                  <a:srgbClr val="0070C0"/>
                </a:solidFill>
              </a:rPr>
              <a:t>обеспечивать проведение дистанционных измерений и съемок практически через всю толщу атмосферы и зондирование её верхних </a:t>
            </a:r>
            <a:r>
              <a:rPr lang="ru-RU" sz="2800" dirty="0" smtClean="0">
                <a:solidFill>
                  <a:srgbClr val="0070C0"/>
                </a:solidFill>
              </a:rPr>
              <a:t>слоев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3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19572" y="1916832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Глав­ными являются </a:t>
            </a:r>
            <a:r>
              <a:rPr lang="ru-RU" sz="4400" b="1" i="1" dirty="0">
                <a:solidFill>
                  <a:srgbClr val="C00000"/>
                </a:solidFill>
              </a:rPr>
              <a:t>фотокамеры</a:t>
            </a:r>
            <a:r>
              <a:rPr lang="ru-RU" sz="4400" b="1" dirty="0">
                <a:solidFill>
                  <a:srgbClr val="C00000"/>
                </a:solidFill>
              </a:rPr>
              <a:t>, </a:t>
            </a:r>
            <a:r>
              <a:rPr lang="ru-RU" sz="4400" b="1" i="1" dirty="0">
                <a:solidFill>
                  <a:srgbClr val="C00000"/>
                </a:solidFill>
              </a:rPr>
              <a:t>сканеры</a:t>
            </a:r>
            <a:r>
              <a:rPr lang="ru-RU" sz="4400" b="1" dirty="0">
                <a:solidFill>
                  <a:srgbClr val="C00000"/>
                </a:solidFill>
              </a:rPr>
              <a:t> и </a:t>
            </a:r>
            <a:r>
              <a:rPr lang="ru-RU" sz="4400" b="1" i="1" dirty="0">
                <a:solidFill>
                  <a:srgbClr val="C00000"/>
                </a:solidFill>
              </a:rPr>
              <a:t>радиолокаторы</a:t>
            </a:r>
            <a:r>
              <a:rPr lang="ru-RU" sz="4400" b="1" i="1" dirty="0">
                <a:solidFill>
                  <a:srgbClr val="002060"/>
                </a:solidFill>
              </a:rPr>
              <a:t>,</a:t>
            </a:r>
            <a:r>
              <a:rPr lang="ru-RU" sz="4400" b="1" dirty="0">
                <a:solidFill>
                  <a:srgbClr val="002060"/>
                </a:solidFill>
              </a:rPr>
              <a:t> которые также имеют по несколько </a:t>
            </a:r>
            <a:r>
              <a:rPr lang="ru-RU" sz="4400" b="1" dirty="0" smtClean="0">
                <a:solidFill>
                  <a:srgbClr val="002060"/>
                </a:solidFill>
              </a:rPr>
              <a:t>разновиднос­тей</a:t>
            </a:r>
            <a:r>
              <a:rPr lang="ru-RU" sz="4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4764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ropowerpoint.ru/wp-content/uploads/2013/03/Globus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3040"/>
            <a:ext cx="9144000" cy="68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0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Для решения задач 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дистанционного зондирования могут </a:t>
            </a:r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использоваться следующие 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приборы:</a:t>
            </a:r>
            <a:endParaRPr lang="ru-R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00329"/>
            <a:ext cx="7977283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</a:rPr>
              <a:t>фотографические камеры, работающие в </a:t>
            </a:r>
            <a:endParaRPr lang="ru-RU" sz="2300" b="1" dirty="0" smtClean="0">
              <a:solidFill>
                <a:srgbClr val="0070C0"/>
              </a:solidFill>
            </a:endParaRPr>
          </a:p>
          <a:p>
            <a:pPr lvl="0" algn="just"/>
            <a:r>
              <a:rPr lang="ru-RU" sz="2300" b="1" dirty="0" smtClean="0">
                <a:solidFill>
                  <a:srgbClr val="0070C0"/>
                </a:solidFill>
              </a:rPr>
              <a:t>видимом </a:t>
            </a:r>
            <a:r>
              <a:rPr lang="ru-RU" sz="2300" b="1" dirty="0">
                <a:solidFill>
                  <a:srgbClr val="0070C0"/>
                </a:solidFill>
              </a:rPr>
              <a:t>и ближнем ИК диапазоне (0,4 – 0,9 мкм);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</a:rPr>
              <a:t>телевизионные камеры;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</a:rPr>
              <a:t>оптико-механические и оптико-электронные сканирующие радиометры, работающие как в диапазоне отраженного солнечного ИК излучения (1,5 – 1,8 мкм и 2,0 – 2,4 мкм), так и в диапазоне собственного теплового  ИК излучения Земли (8 – 14 мкм);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</a:rPr>
              <a:t>спектрометрические устройства;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</a:rPr>
              <a:t>пассивные СВЧ-радиометры, в том числе сканирующие и оснащенные средствами формирования изображений;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</a:rPr>
              <a:t>приборы активного зондирования: лазерные системы (</a:t>
            </a:r>
            <a:r>
              <a:rPr lang="ru-RU" sz="2300" b="1" dirty="0" err="1">
                <a:solidFill>
                  <a:srgbClr val="0070C0"/>
                </a:solidFill>
              </a:rPr>
              <a:t>лидары</a:t>
            </a:r>
            <a:r>
              <a:rPr lang="ru-RU" sz="2300" b="1" dirty="0">
                <a:solidFill>
                  <a:srgbClr val="0070C0"/>
                </a:solidFill>
              </a:rPr>
              <a:t>), радиолокаторы СВЧ диапазона, в том числе РЛС бокового обзора с синтезированной апертурой антенны (РСА</a:t>
            </a:r>
            <a:r>
              <a:rPr lang="ru-RU" sz="2300" b="1" dirty="0" smtClean="0">
                <a:solidFill>
                  <a:srgbClr val="0070C0"/>
                </a:solidFill>
              </a:rPr>
              <a:t>).</a:t>
            </a:r>
            <a:endParaRPr lang="ru-RU" sz="23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55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CE62E1-1639-41F7-9856-B1A8EE46A555}"/>
</file>

<file path=customXml/itemProps2.xml><?xml version="1.0" encoding="utf-8"?>
<ds:datastoreItem xmlns:ds="http://schemas.openxmlformats.org/officeDocument/2006/customXml" ds:itemID="{150DD7C1-CFD8-4084-9EAB-FAC63C246C08}"/>
</file>

<file path=customXml/itemProps3.xml><?xml version="1.0" encoding="utf-8"?>
<ds:datastoreItem xmlns:ds="http://schemas.openxmlformats.org/officeDocument/2006/customXml" ds:itemID="{DB8D2C51-465B-485B-8A44-A1FB28F387A0}"/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1489</Words>
  <Application>Microsoft Office PowerPoint</Application>
  <PresentationFormat>Экран (4:3)</PresentationFormat>
  <Paragraphs>142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Съемочная аппаратура</vt:lpstr>
      <vt:lpstr>Слайд 2</vt:lpstr>
      <vt:lpstr>Аэросъемочные носители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</dc:title>
  <dc:creator>ййй</dc:creator>
  <cp:lastModifiedBy>Marina</cp:lastModifiedBy>
  <cp:revision>39</cp:revision>
  <dcterms:created xsi:type="dcterms:W3CDTF">2014-02-19T08:36:30Z</dcterms:created>
  <dcterms:modified xsi:type="dcterms:W3CDTF">2016-10-07T18:30:13Z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